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7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50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8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04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7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31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9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7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40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66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6133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72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8806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304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578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95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70BF7-8463-407B-A6C3-BB26FAB4E442}" type="datetimeFigureOut">
              <a:rPr lang="en-US" smtClean="0"/>
              <a:t>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AEB652-B1B0-42EF-93A1-E52300BC1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5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usworldwide.com/knowledge/country-overviews/overview-doing-business-japan" TargetMode="External"/><Relationship Id="rId2" Type="http://schemas.openxmlformats.org/officeDocument/2006/relationships/hyperlink" Target="http://www.rogerdarlington.me.uk/Japanesepoliticalsystem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0364" y="1984664"/>
            <a:ext cx="7299730" cy="2192482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 Politics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Japan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88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924792"/>
            <a:ext cx="7766936" cy="581892"/>
          </a:xfrm>
        </p:spPr>
        <p:txBody>
          <a:bodyPr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Environment in Japan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1208" y="1922317"/>
            <a:ext cx="8769927" cy="4644737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/>
              <a:t>Sony, </a:t>
            </a:r>
            <a:r>
              <a:rPr lang="en-US" sz="2000" dirty="0" err="1"/>
              <a:t>Inc</a:t>
            </a:r>
            <a:r>
              <a:rPr lang="en-US" sz="2000" dirty="0"/>
              <a:t> is Headquartered in Tokyo, Japan.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Even </a:t>
            </a:r>
            <a:r>
              <a:rPr lang="en-US" sz="2000" dirty="0"/>
              <a:t>though Sony is widely popular in the United States, the company still has to answer to a much different political system than we have in our country.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Japan </a:t>
            </a:r>
            <a:r>
              <a:rPr lang="en-US" sz="2000" dirty="0"/>
              <a:t>is considered to be a democratic country, which might sound like a relief to those wishing to do business in their country.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However</a:t>
            </a:r>
            <a:r>
              <a:rPr lang="en-US" sz="2000" dirty="0"/>
              <a:t>, Japan’s definition of democracy is much different than the US or Europe, with their Emperor being considered a figure head and not an individual of power.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When </a:t>
            </a:r>
            <a:r>
              <a:rPr lang="en-US" sz="2000" dirty="0"/>
              <a:t>it comes to business, Japan is also different from America in several ways. 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0603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9191" y="167874"/>
            <a:ext cx="8094518" cy="902390"/>
          </a:xfrm>
        </p:spPr>
        <p:txBody>
          <a:bodyPr/>
          <a:lstStyle/>
          <a:p>
            <a:pPr algn="ctr"/>
            <a:r>
              <a:rPr lang="en-US" sz="4000" dirty="0" smtClean="0"/>
              <a:t>Business Operation in Japan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945" y="1319646"/>
            <a:ext cx="8645236" cy="3803072"/>
          </a:xfrm>
        </p:spPr>
        <p:txBody>
          <a:bodyPr>
            <a:no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Taxes </a:t>
            </a:r>
            <a:r>
              <a:rPr lang="en-US" sz="2000" dirty="0"/>
              <a:t>are a way that Japan operates differently. </a:t>
            </a:r>
            <a:endParaRPr lang="en-US" sz="2000" dirty="0" smtClean="0"/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Businesses </a:t>
            </a:r>
            <a:r>
              <a:rPr lang="en-US" sz="2000" dirty="0"/>
              <a:t>face a variety of different tax options when operating in Japan. </a:t>
            </a:r>
            <a:endParaRPr lang="en-US" sz="2000" dirty="0" smtClean="0"/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There </a:t>
            </a:r>
            <a:r>
              <a:rPr lang="en-US" sz="2000" dirty="0"/>
              <a:t>are options such as capital gains tax, consumption tax, inhabitant tax, and others. </a:t>
            </a:r>
            <a:endParaRPr lang="en-US" sz="2000" dirty="0" smtClean="0"/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Japanese </a:t>
            </a:r>
            <a:r>
              <a:rPr lang="en-US" sz="2000" dirty="0"/>
              <a:t>businesses could pay a tax rate of more than 40% because of this.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639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6675" y="1433945"/>
            <a:ext cx="7766936" cy="696192"/>
          </a:xfrm>
        </p:spPr>
        <p:txBody>
          <a:bodyPr/>
          <a:lstStyle/>
          <a:p>
            <a:pPr algn="ctr"/>
            <a:r>
              <a:rPr lang="en-US" sz="3600" dirty="0"/>
              <a:t>Business Operation in </a:t>
            </a:r>
            <a:r>
              <a:rPr lang="en-US" sz="3600" dirty="0" smtClean="0"/>
              <a:t>Japan </a:t>
            </a:r>
            <a:r>
              <a:rPr lang="en-US" sz="3600" dirty="0" err="1" smtClean="0"/>
              <a:t>Con’t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0584" y="2306782"/>
            <a:ext cx="7766936" cy="3179618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Trade barriers are another consideration. </a:t>
            </a:r>
            <a:endParaRPr lang="en-US" sz="2000" dirty="0" smtClean="0"/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While </a:t>
            </a:r>
            <a:r>
              <a:rPr lang="en-US" sz="2000" dirty="0"/>
              <a:t>tariffs on products entering Japan are generally pretty low, some countries are required to have experience in Japan before entering Japan’s market. </a:t>
            </a:r>
            <a:endParaRPr lang="en-US" sz="2000" dirty="0" smtClean="0"/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This </a:t>
            </a:r>
            <a:r>
              <a:rPr lang="en-US" sz="2000" dirty="0"/>
              <a:t>shuts out new entrants to the market. </a:t>
            </a:r>
          </a:p>
        </p:txBody>
      </p:sp>
    </p:spTree>
    <p:extLst>
      <p:ext uri="{BB962C8B-B14F-4D97-AF65-F5344CB8AC3E}">
        <p14:creationId xmlns:p14="http://schemas.microsoft.com/office/powerpoint/2010/main" val="1594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9191" y="1049481"/>
            <a:ext cx="6961910" cy="872837"/>
          </a:xfrm>
        </p:spPr>
        <p:txBody>
          <a:bodyPr/>
          <a:lstStyle/>
          <a:p>
            <a:pPr algn="ctr"/>
            <a:r>
              <a:rPr lang="en-US" sz="4400" dirty="0" smtClean="0"/>
              <a:t>Business Culture in Japan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0976" y="2078183"/>
            <a:ext cx="7766936" cy="355369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Japan’s </a:t>
            </a:r>
            <a:r>
              <a:rPr lang="en-US" sz="2000" dirty="0"/>
              <a:t>business culture is different from the West as well, as Japanese professionals are often not very confrontational. </a:t>
            </a:r>
            <a:endParaRPr lang="en-US" sz="2000" dirty="0" smtClean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Japanese </a:t>
            </a:r>
            <a:r>
              <a:rPr lang="en-US" sz="2000" dirty="0"/>
              <a:t>professionals often rely on non-verbal communication</a:t>
            </a:r>
            <a:r>
              <a:rPr lang="en-US" sz="2000" dirty="0" smtClean="0"/>
              <a:t>.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Businesses </a:t>
            </a:r>
            <a:r>
              <a:rPr lang="en-US" sz="2000" dirty="0"/>
              <a:t>are encouraged to create partnerships with existing companies before entering the Japanese business market. </a:t>
            </a:r>
          </a:p>
        </p:txBody>
      </p:sp>
    </p:spTree>
    <p:extLst>
      <p:ext uri="{BB962C8B-B14F-4D97-AF65-F5344CB8AC3E}">
        <p14:creationId xmlns:p14="http://schemas.microsoft.com/office/powerpoint/2010/main" val="137008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804334"/>
            <a:ext cx="7766936" cy="702348"/>
          </a:xfrm>
        </p:spPr>
        <p:txBody>
          <a:bodyPr/>
          <a:lstStyle/>
          <a:p>
            <a:pPr algn="ctr"/>
            <a:r>
              <a:rPr lang="en-US" sz="4800" dirty="0"/>
              <a:t>Japan’s legal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735282"/>
            <a:ext cx="7766936" cy="3921605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Japan’s </a:t>
            </a:r>
            <a:r>
              <a:rPr lang="en-US" sz="2000" dirty="0"/>
              <a:t>legal system is based on civil law, and follows the model of 19th century European legal systems, particularly Germany and France.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Japan </a:t>
            </a:r>
            <a:r>
              <a:rPr lang="en-US" sz="2000" dirty="0"/>
              <a:t>established their legal system in 1868.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Lawyers </a:t>
            </a:r>
            <a:r>
              <a:rPr lang="en-US" sz="2000" dirty="0"/>
              <a:t>are different in japan than the US.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There </a:t>
            </a:r>
            <a:r>
              <a:rPr lang="en-US" sz="2000" dirty="0"/>
              <a:t>are far fewer lawyers in Japan, where they </a:t>
            </a:r>
            <a:r>
              <a:rPr lang="en-US" sz="2000" dirty="0" smtClean="0"/>
              <a:t>primarily </a:t>
            </a:r>
            <a:r>
              <a:rPr lang="en-US" sz="2000" dirty="0"/>
              <a:t>serve as litigators, assisting with court cases.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They </a:t>
            </a:r>
            <a:r>
              <a:rPr lang="en-US" sz="2000" dirty="0"/>
              <a:t>do not have as prominent a role as American Lawyers.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250776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848" y="1049482"/>
            <a:ext cx="7013479" cy="706582"/>
          </a:xfrm>
        </p:spPr>
        <p:txBody>
          <a:bodyPr/>
          <a:lstStyle/>
          <a:p>
            <a:pPr algn="ctr"/>
            <a:r>
              <a:rPr lang="en-US" sz="4400" dirty="0" smtClean="0"/>
              <a:t>Japan’s Legal System </a:t>
            </a:r>
            <a:r>
              <a:rPr lang="en-US" sz="4400" dirty="0" err="1" smtClean="0"/>
              <a:t>Con’t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848" y="2171701"/>
            <a:ext cx="6732925" cy="2171700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US Lawyers take the lead with presentations, witness examination, and other tasks that judges would handle in Japan.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Sony were to find themselves in legal trouble, having a good lawyer may not factor in to the outcome of a case, is it would in the United States. </a:t>
            </a:r>
          </a:p>
        </p:txBody>
      </p:sp>
    </p:spTree>
    <p:extLst>
      <p:ext uri="{BB962C8B-B14F-4D97-AF65-F5344CB8AC3E}">
        <p14:creationId xmlns:p14="http://schemas.microsoft.com/office/powerpoint/2010/main" val="1680866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4577" y="1091045"/>
            <a:ext cx="7013480" cy="540328"/>
          </a:xfrm>
        </p:spPr>
        <p:txBody>
          <a:bodyPr/>
          <a:lstStyle/>
          <a:p>
            <a:pPr algn="ctr"/>
            <a:r>
              <a:rPr lang="en-US" sz="3600" dirty="0"/>
              <a:t>The political climate in Japan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7849" y="1953491"/>
            <a:ext cx="7766936" cy="2919846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political climate in Japan is pretty difficult in modern times.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With </a:t>
            </a:r>
            <a:r>
              <a:rPr lang="en-US" sz="2000" dirty="0"/>
              <a:t>the economic reforms led by Prime Minister Shinzo Abe, Japan finds themselves limited in their economic growth cause of a large amount of public debt. </a:t>
            </a:r>
            <a:endParaRPr lang="en-US" sz="20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government has instilled plans to be debt-free by 2020, but the current circumstances seem to indicate that this is not likely.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37931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685" y="966355"/>
            <a:ext cx="7766936" cy="507536"/>
          </a:xfrm>
        </p:spPr>
        <p:txBody>
          <a:bodyPr/>
          <a:lstStyle/>
          <a:p>
            <a:pPr algn="ctr"/>
            <a:r>
              <a:rPr lang="en-US" sz="3600" dirty="0"/>
              <a:t>The political climate in </a:t>
            </a:r>
            <a:r>
              <a:rPr lang="en-US" sz="3600" dirty="0" smtClean="0"/>
              <a:t>Japan </a:t>
            </a:r>
            <a:r>
              <a:rPr lang="en-US" sz="3600" dirty="0" err="1" smtClean="0"/>
              <a:t>Con’t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0422" y="1652154"/>
            <a:ext cx="8520160" cy="4177146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/>
              <a:t>However, Japan does have hope to increase revenue by use of tourists between now and 2020. </a:t>
            </a:r>
            <a:endParaRPr lang="en-US" sz="2000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This </a:t>
            </a:r>
            <a:r>
              <a:rPr lang="en-US" sz="2000" dirty="0"/>
              <a:t>could be an opportunity for Sony to provide tourists with some resources during their stay. </a:t>
            </a:r>
            <a:endParaRPr lang="en-US" sz="2000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advantage would be an opportunity to test new product on tourists from all over the world. </a:t>
            </a:r>
            <a:endParaRPr lang="en-US" sz="2000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This </a:t>
            </a:r>
            <a:r>
              <a:rPr lang="en-US" sz="2000" dirty="0"/>
              <a:t>would benefit the company, and help the economy in japan as well. </a:t>
            </a:r>
            <a:endParaRPr lang="en-US" sz="2000" dirty="0" smtClean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downside would be that other factors that keep tourists away could come in to play, and the country could lose anticipated revenue. </a:t>
            </a:r>
          </a:p>
        </p:txBody>
      </p:sp>
    </p:spTree>
    <p:extLst>
      <p:ext uri="{BB962C8B-B14F-4D97-AF65-F5344CB8AC3E}">
        <p14:creationId xmlns:p14="http://schemas.microsoft.com/office/powerpoint/2010/main" val="350507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585" y="571501"/>
            <a:ext cx="7766936" cy="891998"/>
          </a:xfrm>
        </p:spPr>
        <p:txBody>
          <a:bodyPr/>
          <a:lstStyle/>
          <a:p>
            <a:pPr algn="ctr"/>
            <a:r>
              <a:rPr lang="en-US" sz="4400" dirty="0" smtClean="0"/>
              <a:t>References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6285" y="1681705"/>
            <a:ext cx="8218824" cy="4230721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i="1" dirty="0"/>
              <a:t>A Short Guide to the </a:t>
            </a:r>
            <a:r>
              <a:rPr lang="en-US" sz="2000" i="1" dirty="0" err="1"/>
              <a:t>Japense</a:t>
            </a:r>
            <a:r>
              <a:rPr lang="en-US" sz="2000" i="1" dirty="0"/>
              <a:t> Political System.</a:t>
            </a:r>
            <a:r>
              <a:rPr lang="en-US" sz="2000" dirty="0"/>
              <a:t> Retrieved on 17 January 2019</a:t>
            </a:r>
            <a:r>
              <a:rPr lang="en-US" sz="2000" dirty="0" smtClean="0"/>
              <a:t>. Retrieved from</a:t>
            </a:r>
            <a:endParaRPr lang="en-US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/>
              <a:t> &lt;</a:t>
            </a:r>
            <a:r>
              <a:rPr lang="en-US" sz="2000" u="sng" dirty="0">
                <a:hlinkClick r:id="rId2"/>
              </a:rPr>
              <a:t>http://www.rogerdarlington.me.uk/Japanesepoliticalsystem.html</a:t>
            </a:r>
            <a:r>
              <a:rPr lang="en-US" sz="2000" dirty="0"/>
              <a:t>&gt;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i="1" dirty="0"/>
              <a:t>An Overview | Doing Business in Japan.</a:t>
            </a:r>
            <a:r>
              <a:rPr lang="en-US" sz="2000" dirty="0"/>
              <a:t> Retrieved on 16 January </a:t>
            </a:r>
            <a:r>
              <a:rPr lang="en-US" sz="2000" dirty="0" smtClean="0"/>
              <a:t>2019. </a:t>
            </a:r>
            <a:r>
              <a:rPr lang="en-US" sz="2000" dirty="0"/>
              <a:t>Retrieved from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&lt;</a:t>
            </a:r>
            <a:r>
              <a:rPr lang="en-US" sz="2000" u="sng" dirty="0" smtClean="0">
                <a:hlinkClick r:id="rId3"/>
              </a:rPr>
              <a:t>https</a:t>
            </a:r>
            <a:r>
              <a:rPr lang="en-US" sz="2000" u="sng" dirty="0">
                <a:hlinkClick r:id="rId3"/>
              </a:rPr>
              <a:t>://www.radiusworldwide.com/knowledge/country-overviews/overview-doing-business-japan</a:t>
            </a:r>
            <a:r>
              <a:rPr lang="en-US" sz="2000" dirty="0"/>
              <a:t>&gt;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err="1"/>
              <a:t>Piyali</a:t>
            </a:r>
            <a:r>
              <a:rPr lang="en-US" sz="2000" dirty="0"/>
              <a:t>, </a:t>
            </a:r>
            <a:r>
              <a:rPr lang="en-US" sz="2000" dirty="0" err="1"/>
              <a:t>Syam</a:t>
            </a:r>
            <a:r>
              <a:rPr lang="en-US" sz="2000" dirty="0"/>
              <a:t>. </a:t>
            </a:r>
            <a:r>
              <a:rPr lang="en-US" sz="2000" i="1" dirty="0"/>
              <a:t>Major Differences Between the </a:t>
            </a:r>
            <a:r>
              <a:rPr lang="en-US" sz="2000" i="1" dirty="0" err="1"/>
              <a:t>Japenese</a:t>
            </a:r>
            <a:r>
              <a:rPr lang="en-US" sz="2000" i="1" dirty="0"/>
              <a:t> and American Legal System</a:t>
            </a:r>
            <a:r>
              <a:rPr lang="en-US" sz="2000" dirty="0"/>
              <a:t>s</a:t>
            </a:r>
            <a:r>
              <a:rPr lang="en-US" sz="2000" dirty="0" smtClean="0"/>
              <a:t>. </a:t>
            </a:r>
            <a:r>
              <a:rPr lang="en-US" sz="2000" dirty="0"/>
              <a:t>Retrieved from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000" dirty="0" smtClean="0"/>
              <a:t> </a:t>
            </a:r>
            <a:r>
              <a:rPr lang="en-US" sz="2000" dirty="0"/>
              <a:t>&lt;https://onlinelaw.wustl.edu/blog/major-differences-between-the-japanese-and-american-legal-systems/&gt;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88768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376</TotalTime>
  <Words>645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Times New Roman</vt:lpstr>
      <vt:lpstr>Trebuchet MS</vt:lpstr>
      <vt:lpstr>Wingdings</vt:lpstr>
      <vt:lpstr>Wingdings 3</vt:lpstr>
      <vt:lpstr>Facet</vt:lpstr>
      <vt:lpstr>Business and Politics in Japan Student’s Name Institutional Affiliation</vt:lpstr>
      <vt:lpstr>Business Environment in Japan</vt:lpstr>
      <vt:lpstr>Business Operation in Japan</vt:lpstr>
      <vt:lpstr>Business Operation in Japan Con’t</vt:lpstr>
      <vt:lpstr>Business Culture in Japan</vt:lpstr>
      <vt:lpstr>Japan’s legal system</vt:lpstr>
      <vt:lpstr>Japan’s Legal System Con’t</vt:lpstr>
      <vt:lpstr>The political climate in Japan</vt:lpstr>
      <vt:lpstr>The political climate in Japan Con’t</vt:lpstr>
      <vt:lpstr>References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sharkwriter11@gmail.com</dc:creator>
  <cp:lastModifiedBy>sharkwriter11@gmail.com</cp:lastModifiedBy>
  <cp:revision>13</cp:revision>
  <dcterms:created xsi:type="dcterms:W3CDTF">2019-01-19T08:15:41Z</dcterms:created>
  <dcterms:modified xsi:type="dcterms:W3CDTF">2019-01-19T14:31:43Z</dcterms:modified>
</cp:coreProperties>
</file>